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60" d="100"/>
          <a:sy n="60" d="100"/>
        </p:scale>
        <p:origin x="80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xfrm>
            <a:off x="1143000" y="685800"/>
            <a:ext cx="4572000" cy="3429000"/>
          </a:xfrm>
          <a:prstGeom prst="rect">
            <a:avLst/>
          </a:prstGeom>
        </p:spPr>
        <p:txBody>
          <a:bodyPr/>
          <a:lstStyle/>
          <a:p>
            <a:endParaRPr/>
          </a:p>
        </p:txBody>
      </p:sp>
      <p:sp>
        <p:nvSpPr>
          <p:cNvPr id="168" name="Shape 16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2387600" y="1193800"/>
            <a:ext cx="19621500" cy="2324100"/>
          </a:xfrm>
          <a:prstGeom prst="rect">
            <a:avLst/>
          </a:prstGeom>
        </p:spPr>
        <p:txBody>
          <a:bodyPr anchor="ctr"/>
          <a:lstStyle>
            <a:lvl1pPr algn="ctr" defTabSz="825500">
              <a:lnSpc>
                <a:spcPct val="100000"/>
              </a:lnSpc>
              <a:defRPr sz="9400" b="0" spc="0">
                <a:solidFill>
                  <a:srgbClr val="BCB08F"/>
                </a:solidFill>
                <a:effectLst>
                  <a:outerShdw blurRad="12700" dist="12700" dir="16200000" rotWithShape="0">
                    <a:srgbClr val="000000">
                      <a:alpha val="50000"/>
                    </a:srgbClr>
                  </a:outerShdw>
                </a:effectLst>
                <a:latin typeface="Hoefler Text"/>
                <a:ea typeface="Hoefler Text"/>
                <a:cs typeface="Hoefler Text"/>
                <a:sym typeface="Hoefler Text"/>
              </a:defRPr>
            </a:lvl1pPr>
          </a:lstStyle>
          <a:p>
            <a:r>
              <a:t>Title Text</a:t>
            </a:r>
          </a:p>
        </p:txBody>
      </p:sp>
      <p:sp>
        <p:nvSpPr>
          <p:cNvPr id="150" name="Body Level One…"/>
          <p:cNvSpPr txBox="1">
            <a:spLocks noGrp="1"/>
          </p:cNvSpPr>
          <p:nvPr>
            <p:ph type="body" idx="1"/>
          </p:nvPr>
        </p:nvSpPr>
        <p:spPr>
          <a:xfrm>
            <a:off x="2387600" y="4330700"/>
            <a:ext cx="19621500" cy="7899400"/>
          </a:xfrm>
          <a:prstGeom prst="rect">
            <a:avLst/>
          </a:prstGeom>
        </p:spPr>
        <p:txBody>
          <a:bodyPr anchor="ctr"/>
          <a:lstStyle>
            <a:lvl1pPr marL="584200" indent="-584200" defTabSz="825500">
              <a:lnSpc>
                <a:spcPct val="120000"/>
              </a:lnSpc>
              <a:spcBef>
                <a:spcPts val="3900"/>
              </a:spcBef>
              <a:buSzPct val="50000"/>
              <a:buBlip>
                <a:blip r:embed="rId3"/>
              </a:buBlip>
              <a:defRPr sz="5000" i="1">
                <a:solidFill>
                  <a:srgbClr val="86837F">
                    <a:alpha val="80000"/>
                  </a:srgbClr>
                </a:solidFill>
                <a:effectLst>
                  <a:outerShdw blurRad="25400" dist="12700" dir="5400000" rotWithShape="0">
                    <a:srgbClr val="FFFFFF"/>
                  </a:outerShdw>
                </a:effectLst>
                <a:latin typeface="Hoefler Text"/>
                <a:ea typeface="Hoefler Text"/>
                <a:cs typeface="Hoefler Text"/>
                <a:sym typeface="Hoefler Text"/>
              </a:defRPr>
            </a:lvl1pPr>
            <a:lvl2pPr marL="1168400" indent="-584200" defTabSz="825500">
              <a:lnSpc>
                <a:spcPct val="120000"/>
              </a:lnSpc>
              <a:spcBef>
                <a:spcPts val="3900"/>
              </a:spcBef>
              <a:buSzPct val="50000"/>
              <a:buBlip>
                <a:blip r:embed="rId3"/>
              </a:buBlip>
              <a:defRPr sz="5000" i="1">
                <a:solidFill>
                  <a:srgbClr val="86837F">
                    <a:alpha val="80000"/>
                  </a:srgbClr>
                </a:solidFill>
                <a:effectLst>
                  <a:outerShdw blurRad="25400" dist="12700" dir="5400000" rotWithShape="0">
                    <a:srgbClr val="FFFFFF"/>
                  </a:outerShdw>
                </a:effectLst>
                <a:latin typeface="Hoefler Text"/>
                <a:ea typeface="Hoefler Text"/>
                <a:cs typeface="Hoefler Text"/>
                <a:sym typeface="Hoefler Text"/>
              </a:defRPr>
            </a:lvl2pPr>
            <a:lvl3pPr marL="1752600" indent="-584200" defTabSz="825500">
              <a:lnSpc>
                <a:spcPct val="120000"/>
              </a:lnSpc>
              <a:spcBef>
                <a:spcPts val="3900"/>
              </a:spcBef>
              <a:buSzPct val="50000"/>
              <a:buBlip>
                <a:blip r:embed="rId3"/>
              </a:buBlip>
              <a:defRPr sz="5000" i="1">
                <a:solidFill>
                  <a:srgbClr val="86837F">
                    <a:alpha val="80000"/>
                  </a:srgbClr>
                </a:solidFill>
                <a:effectLst>
                  <a:outerShdw blurRad="25400" dist="12700" dir="5400000" rotWithShape="0">
                    <a:srgbClr val="FFFFFF"/>
                  </a:outerShdw>
                </a:effectLst>
                <a:latin typeface="Hoefler Text"/>
                <a:ea typeface="Hoefler Text"/>
                <a:cs typeface="Hoefler Text"/>
                <a:sym typeface="Hoefler Text"/>
              </a:defRPr>
            </a:lvl3pPr>
            <a:lvl4pPr marL="2336800" indent="-584200" defTabSz="825500">
              <a:lnSpc>
                <a:spcPct val="120000"/>
              </a:lnSpc>
              <a:spcBef>
                <a:spcPts val="3900"/>
              </a:spcBef>
              <a:buSzPct val="50000"/>
              <a:buBlip>
                <a:blip r:embed="rId3"/>
              </a:buBlip>
              <a:defRPr sz="5000" i="1">
                <a:solidFill>
                  <a:srgbClr val="86837F">
                    <a:alpha val="80000"/>
                  </a:srgbClr>
                </a:solidFill>
                <a:effectLst>
                  <a:outerShdw blurRad="25400" dist="12700" dir="5400000" rotWithShape="0">
                    <a:srgbClr val="FFFFFF"/>
                  </a:outerShdw>
                </a:effectLst>
                <a:latin typeface="Hoefler Text"/>
                <a:ea typeface="Hoefler Text"/>
                <a:cs typeface="Hoefler Text"/>
                <a:sym typeface="Hoefler Text"/>
              </a:defRPr>
            </a:lvl4pPr>
            <a:lvl5pPr marL="2921000" indent="-584200" defTabSz="825500">
              <a:lnSpc>
                <a:spcPct val="120000"/>
              </a:lnSpc>
              <a:spcBef>
                <a:spcPts val="3900"/>
              </a:spcBef>
              <a:buSzPct val="50000"/>
              <a:buBlip>
                <a:blip r:embed="rId3"/>
              </a:buBlip>
              <a:defRPr sz="5000" i="1">
                <a:solidFill>
                  <a:srgbClr val="86837F">
                    <a:alpha val="80000"/>
                  </a:srgbClr>
                </a:solidFill>
                <a:effectLst>
                  <a:outerShdw blurRad="25400" dist="12700" dir="5400000" rotWithShape="0">
                    <a:srgbClr val="FFFFFF"/>
                  </a:outerShdw>
                </a:effectLst>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11995150" y="13233400"/>
            <a:ext cx="419100" cy="508000"/>
          </a:xfrm>
          <a:prstGeom prst="rect">
            <a:avLst/>
          </a:prstGeom>
        </p:spPr>
        <p:txBody>
          <a:bodyPr anchor="ctr"/>
          <a:lstStyle>
            <a:lvl1pPr defTabSz="825500">
              <a:defRPr sz="2400" b="1">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58"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ln>
        </p:spPr>
      </p:pic>
      <p:sp>
        <p:nvSpPr>
          <p:cNvPr id="159" name="Title Text"/>
          <p:cNvSpPr txBox="1">
            <a:spLocks noGrp="1"/>
          </p:cNvSpPr>
          <p:nvPr>
            <p:ph type="title"/>
          </p:nvPr>
        </p:nvSpPr>
        <p:spPr>
          <a:xfrm>
            <a:off x="3454400" y="3200400"/>
            <a:ext cx="17475200" cy="3962400"/>
          </a:xfrm>
          <a:prstGeom prst="rect">
            <a:avLst/>
          </a:prstGeom>
        </p:spPr>
        <p:txBody>
          <a:bodyPr anchor="b"/>
          <a:lstStyle>
            <a:lvl1pPr algn="ctr" defTabSz="825500">
              <a:lnSpc>
                <a:spcPct val="100000"/>
              </a:lnSpc>
              <a:defRPr sz="10600" b="0" spc="0">
                <a:solidFill>
                  <a:srgbClr val="F4D799"/>
                </a:solidFill>
                <a:effectLst>
                  <a:outerShdw blurRad="25400" dist="25400" dir="16200000" rotWithShape="0">
                    <a:srgbClr val="000000">
                      <a:alpha val="34000"/>
                    </a:srgbClr>
                  </a:outerShdw>
                </a:effectLst>
                <a:latin typeface="Hoefler Text"/>
                <a:ea typeface="Hoefler Text"/>
                <a:cs typeface="Hoefler Text"/>
                <a:sym typeface="Hoefler Text"/>
              </a:defRPr>
            </a:lvl1pPr>
          </a:lstStyle>
          <a:p>
            <a:r>
              <a:t>Title Text</a:t>
            </a:r>
          </a:p>
        </p:txBody>
      </p:sp>
      <p:sp>
        <p:nvSpPr>
          <p:cNvPr id="160" name="Body Level One…"/>
          <p:cNvSpPr txBox="1">
            <a:spLocks noGrp="1"/>
          </p:cNvSpPr>
          <p:nvPr>
            <p:ph type="body" sz="quarter" idx="1"/>
          </p:nvPr>
        </p:nvSpPr>
        <p:spPr>
          <a:xfrm>
            <a:off x="3454400" y="8305800"/>
            <a:ext cx="17475200" cy="1981200"/>
          </a:xfrm>
          <a:prstGeom prst="rect">
            <a:avLst/>
          </a:prstGeom>
        </p:spPr>
        <p:txBody>
          <a:bodyPr/>
          <a:lstStyle>
            <a:lvl1pPr marL="0" indent="0" algn="ctr" defTabSz="825500">
              <a:lnSpc>
                <a:spcPct val="120000"/>
              </a:lnSpc>
              <a:spcBef>
                <a:spcPts val="0"/>
              </a:spcBef>
              <a:buSzTx/>
              <a:buNone/>
              <a:defRPr sz="4600" i="1">
                <a:solidFill>
                  <a:srgbClr val="C8AF7B"/>
                </a:solidFill>
                <a:effectLst>
                  <a:outerShdw blurRad="25400" dist="12700" dir="16200000" rotWithShape="0">
                    <a:srgbClr val="000000">
                      <a:alpha val="48000"/>
                    </a:srgbClr>
                  </a:outerShdw>
                </a:effectLst>
                <a:latin typeface="Hoefler Text"/>
                <a:ea typeface="Hoefler Text"/>
                <a:cs typeface="Hoefler Text"/>
                <a:sym typeface="Hoefler Text"/>
              </a:defRPr>
            </a:lvl1pPr>
            <a:lvl2pPr marL="0" indent="0" algn="ctr" defTabSz="825500">
              <a:lnSpc>
                <a:spcPct val="120000"/>
              </a:lnSpc>
              <a:spcBef>
                <a:spcPts val="0"/>
              </a:spcBef>
              <a:buSzTx/>
              <a:buNone/>
              <a:defRPr sz="4600" i="1">
                <a:solidFill>
                  <a:srgbClr val="C8AF7B"/>
                </a:solidFill>
                <a:effectLst>
                  <a:outerShdw blurRad="25400" dist="12700" dir="16200000" rotWithShape="0">
                    <a:srgbClr val="000000">
                      <a:alpha val="48000"/>
                    </a:srgbClr>
                  </a:outerShdw>
                </a:effectLst>
                <a:latin typeface="Hoefler Text"/>
                <a:ea typeface="Hoefler Text"/>
                <a:cs typeface="Hoefler Text"/>
                <a:sym typeface="Hoefler Text"/>
              </a:defRPr>
            </a:lvl2pPr>
            <a:lvl3pPr marL="0" indent="0" algn="ctr" defTabSz="825500">
              <a:lnSpc>
                <a:spcPct val="120000"/>
              </a:lnSpc>
              <a:spcBef>
                <a:spcPts val="0"/>
              </a:spcBef>
              <a:buSzTx/>
              <a:buNone/>
              <a:defRPr sz="4600" i="1">
                <a:solidFill>
                  <a:srgbClr val="C8AF7B"/>
                </a:solidFill>
                <a:effectLst>
                  <a:outerShdw blurRad="25400" dist="12700" dir="16200000" rotWithShape="0">
                    <a:srgbClr val="000000">
                      <a:alpha val="48000"/>
                    </a:srgbClr>
                  </a:outerShdw>
                </a:effectLst>
                <a:latin typeface="Hoefler Text"/>
                <a:ea typeface="Hoefler Text"/>
                <a:cs typeface="Hoefler Text"/>
                <a:sym typeface="Hoefler Text"/>
              </a:defRPr>
            </a:lvl3pPr>
            <a:lvl4pPr marL="0" indent="0" algn="ctr" defTabSz="825500">
              <a:lnSpc>
                <a:spcPct val="120000"/>
              </a:lnSpc>
              <a:spcBef>
                <a:spcPts val="0"/>
              </a:spcBef>
              <a:buSzTx/>
              <a:buNone/>
              <a:defRPr sz="4600" i="1">
                <a:solidFill>
                  <a:srgbClr val="C8AF7B"/>
                </a:solidFill>
                <a:effectLst>
                  <a:outerShdw blurRad="25400" dist="12700" dir="16200000" rotWithShape="0">
                    <a:srgbClr val="000000">
                      <a:alpha val="48000"/>
                    </a:srgbClr>
                  </a:outerShdw>
                </a:effectLst>
                <a:latin typeface="Hoefler Text"/>
                <a:ea typeface="Hoefler Text"/>
                <a:cs typeface="Hoefler Text"/>
                <a:sym typeface="Hoefler Text"/>
              </a:defRPr>
            </a:lvl4pPr>
            <a:lvl5pPr marL="0" indent="0" algn="ctr" defTabSz="825500">
              <a:lnSpc>
                <a:spcPct val="120000"/>
              </a:lnSpc>
              <a:spcBef>
                <a:spcPts val="0"/>
              </a:spcBef>
              <a:buSzTx/>
              <a:buNone/>
              <a:defRPr sz="4600" i="1">
                <a:solidFill>
                  <a:srgbClr val="C8AF7B"/>
                </a:solidFill>
                <a:effectLst>
                  <a:outerShdw blurRad="25400" dist="12700" dir="16200000" rotWithShape="0">
                    <a:srgbClr val="000000">
                      <a:alpha val="48000"/>
                    </a:srgbClr>
                  </a:outerShdw>
                </a:effectLst>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161" name="Slide Number"/>
          <p:cNvSpPr txBox="1">
            <a:spLocks noGrp="1"/>
          </p:cNvSpPr>
          <p:nvPr>
            <p:ph type="sldNum" sz="quarter" idx="2"/>
          </p:nvPr>
        </p:nvSpPr>
        <p:spPr>
          <a:xfrm>
            <a:off x="11995150" y="13227050"/>
            <a:ext cx="419100" cy="508000"/>
          </a:xfrm>
          <a:prstGeom prst="rect">
            <a:avLst/>
          </a:prstGeom>
        </p:spPr>
        <p:txBody>
          <a:bodyPr anchor="ctr"/>
          <a:lstStyle>
            <a:lvl1pPr defTabSz="825500">
              <a:defRPr sz="2400" b="1" i="1">
                <a:solidFill>
                  <a:srgbClr val="F4E1B9"/>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hyperlink" Target="https://ieeexplore.ieee.org/document/9170208" TargetMode="External"/><Relationship Id="rId2" Type="http://schemas.openxmlformats.org/officeDocument/2006/relationships/image" Target="../media/image2.png"/><Relationship Id="rId1" Type="http://schemas.openxmlformats.org/officeDocument/2006/relationships/slideLayout" Target="../slideLayouts/slideLayout16.xml"/><Relationship Id="rId4" Type="http://schemas.openxmlformats.org/officeDocument/2006/relationships/hyperlink" Target="https://ieeexplore.ieee.org/document/8666479"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emonstrating high-scalability using…"/>
          <p:cNvSpPr txBox="1">
            <a:spLocks noGrp="1"/>
          </p:cNvSpPr>
          <p:nvPr>
            <p:ph type="title"/>
          </p:nvPr>
        </p:nvSpPr>
        <p:spPr>
          <a:xfrm>
            <a:off x="1564509" y="1501683"/>
            <a:ext cx="21254982" cy="5858088"/>
          </a:xfrm>
          <a:prstGeom prst="rect">
            <a:avLst/>
          </a:prstGeom>
        </p:spPr>
        <p:txBody>
          <a:bodyPr/>
          <a:lstStyle/>
          <a:p>
            <a:pPr defTabSz="594360">
              <a:defRPr sz="10296">
                <a:effectLst>
                  <a:outerShdw blurRad="18288" dist="18288" dir="16200000" rotWithShape="0">
                    <a:srgbClr val="000000">
                      <a:alpha val="34000"/>
                    </a:srgbClr>
                  </a:outerShdw>
                </a:effectLst>
                <a:latin typeface="Papyrus"/>
                <a:ea typeface="Papyrus"/>
                <a:cs typeface="Papyrus"/>
                <a:sym typeface="Papyrus"/>
              </a:defRPr>
            </a:pPr>
            <a:r>
              <a:t>Demonstrating high-scalability using </a:t>
            </a:r>
          </a:p>
          <a:p>
            <a:pPr defTabSz="594360">
              <a:defRPr sz="10296">
                <a:effectLst>
                  <a:outerShdw blurRad="18288" dist="18288" dir="16200000" rotWithShape="0">
                    <a:srgbClr val="000000">
                      <a:alpha val="34000"/>
                    </a:srgbClr>
                  </a:outerShdw>
                </a:effectLst>
                <a:latin typeface="Papyrus"/>
                <a:ea typeface="Papyrus"/>
                <a:cs typeface="Papyrus"/>
                <a:sym typeface="Papyrus"/>
              </a:defRPr>
            </a:pPr>
            <a:r>
              <a:t>Kubernetes</a:t>
            </a:r>
          </a:p>
          <a:p>
            <a:pPr defTabSz="594360">
              <a:defRPr sz="6192">
                <a:effectLst>
                  <a:outerShdw blurRad="18288" dist="18288" dir="16200000" rotWithShape="0">
                    <a:srgbClr val="000000">
                      <a:alpha val="34000"/>
                    </a:srgbClr>
                  </a:outerShdw>
                </a:effectLst>
                <a:latin typeface="Papyrus"/>
                <a:ea typeface="Papyrus"/>
                <a:cs typeface="Papyrus"/>
                <a:sym typeface="Papyrus"/>
              </a:defRPr>
            </a:pPr>
            <a:r>
              <a:t>Domain: Distributed Systems and Cloud Computing</a:t>
            </a:r>
          </a:p>
        </p:txBody>
      </p:sp>
      <p:sp>
        <p:nvSpPr>
          <p:cNvPr id="171" name="Project ID: 6                                                                                                                            Project by:…"/>
          <p:cNvSpPr txBox="1">
            <a:spLocks noGrp="1"/>
          </p:cNvSpPr>
          <p:nvPr>
            <p:ph type="body" sz="half" idx="1"/>
          </p:nvPr>
        </p:nvSpPr>
        <p:spPr>
          <a:xfrm>
            <a:off x="1608847" y="8437134"/>
            <a:ext cx="21166306" cy="3774890"/>
          </a:xfrm>
          <a:prstGeom prst="rect">
            <a:avLst/>
          </a:prstGeom>
        </p:spPr>
        <p:txBody>
          <a:bodyPr/>
          <a:lstStyle/>
          <a:p>
            <a:pPr marL="0" lvl="8" indent="0" defTabSz="330200">
              <a:lnSpc>
                <a:spcPct val="120000"/>
              </a:lnSpc>
              <a:spcBef>
                <a:spcPts val="0"/>
              </a:spcBef>
              <a:buSzTx/>
              <a:buNone/>
              <a:defRPr sz="4120">
                <a:solidFill>
                  <a:srgbClr val="FAD576"/>
                </a:solidFill>
                <a:effectLst>
                  <a:outerShdw blurRad="10160" dist="5080" dir="16200000" rotWithShape="0">
                    <a:srgbClr val="000000">
                      <a:alpha val="48000"/>
                    </a:srgbClr>
                  </a:outerShdw>
                </a:effectLst>
                <a:latin typeface="Papyrus"/>
                <a:ea typeface="Papyrus"/>
                <a:cs typeface="Papyrus"/>
                <a:sym typeface="Papyrus"/>
              </a:defRPr>
            </a:pPr>
            <a:r>
              <a:t>Project ID: 6                                                                                                                            Project by:</a:t>
            </a:r>
          </a:p>
          <a:p>
            <a:pPr lvl="2" algn="l" defTabSz="330200">
              <a:defRPr sz="4160" i="0">
                <a:solidFill>
                  <a:srgbClr val="FAD576"/>
                </a:solidFill>
                <a:effectLst>
                  <a:outerShdw blurRad="10160" dist="5080" dir="16200000" rotWithShape="0">
                    <a:srgbClr val="000000">
                      <a:alpha val="48000"/>
                    </a:srgbClr>
                  </a:outerShdw>
                </a:effectLst>
                <a:latin typeface="Papyrus"/>
                <a:ea typeface="Papyrus"/>
                <a:cs typeface="Papyrus"/>
                <a:sym typeface="Papyrus"/>
              </a:defRPr>
            </a:pPr>
            <a:r>
              <a:t>Project Incharges: Dr. K. Sagar, Smt. G. Vanitha                                                   Sana Simran K</a:t>
            </a:r>
          </a:p>
          <a:p>
            <a:pPr algn="l" defTabSz="330200">
              <a:defRPr sz="4160" i="0">
                <a:solidFill>
                  <a:srgbClr val="FAD576"/>
                </a:solidFill>
                <a:effectLst>
                  <a:outerShdw blurRad="10160" dist="5080" dir="16200000" rotWithShape="0">
                    <a:srgbClr val="000000">
                      <a:alpha val="48000"/>
                    </a:srgbClr>
                  </a:outerShdw>
                </a:effectLst>
                <a:latin typeface="Papyrus"/>
                <a:ea typeface="Papyrus"/>
                <a:cs typeface="Papyrus"/>
                <a:sym typeface="Papyrus"/>
              </a:defRPr>
            </a:pPr>
            <a:r>
              <a:t>Project Mentor: Mr. K. Kiran Prakash                                                                         160117733007</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ImplementA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ImplementAtion</a:t>
            </a:r>
          </a:p>
        </p:txBody>
      </p:sp>
      <p:pic>
        <p:nvPicPr>
          <p:cNvPr id="200" name="napkindiag1.png" descr="napkindiag1.png"/>
          <p:cNvPicPr>
            <a:picLocks noChangeAspect="1"/>
          </p:cNvPicPr>
          <p:nvPr/>
        </p:nvPicPr>
        <p:blipFill>
          <a:blip r:embed="rId2"/>
          <a:stretch>
            <a:fillRect/>
          </a:stretch>
        </p:blipFill>
        <p:spPr>
          <a:xfrm>
            <a:off x="6731009" y="3999033"/>
            <a:ext cx="10934683" cy="8562734"/>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ImplementA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ImplementAtion</a:t>
            </a:r>
          </a:p>
        </p:txBody>
      </p:sp>
      <p:sp>
        <p:nvSpPr>
          <p:cNvPr id="203" name="Step 2: Containerisation of the application using Docker…"/>
          <p:cNvSpPr txBox="1">
            <a:spLocks noGrp="1"/>
          </p:cNvSpPr>
          <p:nvPr>
            <p:ph type="body" idx="1"/>
          </p:nvPr>
        </p:nvSpPr>
        <p:spPr>
          <a:xfrm>
            <a:off x="1091026" y="4043480"/>
            <a:ext cx="22083715" cy="8476575"/>
          </a:xfrm>
          <a:prstGeom prst="rect">
            <a:avLst/>
          </a:prstGeom>
        </p:spPr>
        <p:txBody>
          <a:bodyPr anchor="t"/>
          <a:lstStyle/>
          <a:p>
            <a:pPr marL="0" indent="0" algn="ctr" defTabSz="315468">
              <a:lnSpc>
                <a:spcPct val="100000"/>
              </a:lnSpc>
              <a:spcBef>
                <a:spcPts val="0"/>
              </a:spcBef>
              <a:buSzTx/>
              <a:buNone/>
              <a:defRPr sz="4140" i="0">
                <a:solidFill>
                  <a:srgbClr val="586770"/>
                </a:solidFill>
                <a:effectLst/>
                <a:latin typeface="Papyrus"/>
                <a:ea typeface="Papyrus"/>
                <a:cs typeface="Papyrus"/>
                <a:sym typeface="Papyrus"/>
              </a:defRPr>
            </a:pPr>
            <a:r>
              <a:t>Step 2: Containerisation of the application using Docker</a:t>
            </a:r>
          </a:p>
          <a:p>
            <a:pPr marL="304287" indent="-304287" algn="just" defTabSz="315468">
              <a:lnSpc>
                <a:spcPct val="100000"/>
              </a:lnSpc>
              <a:spcBef>
                <a:spcPts val="0"/>
              </a:spcBef>
              <a:buBlip>
                <a:blip r:embed="rId2"/>
              </a:buBlip>
              <a:defRPr sz="3450" i="0">
                <a:solidFill>
                  <a:srgbClr val="586770"/>
                </a:solidFill>
                <a:effectLst/>
                <a:latin typeface="Papyrus"/>
                <a:ea typeface="Papyrus"/>
                <a:cs typeface="Papyrus"/>
                <a:sym typeface="Papyrus"/>
              </a:defRPr>
            </a:pPr>
            <a:r>
              <a:t>In Docker, a container is called as DockerFile. DockerFiles or images are used to “build” containers using the “docker build” command.</a:t>
            </a:r>
          </a:p>
          <a:p>
            <a:pPr marL="304287" indent="-304287" algn="just" defTabSz="315468">
              <a:lnSpc>
                <a:spcPct val="100000"/>
              </a:lnSpc>
              <a:spcBef>
                <a:spcPts val="0"/>
              </a:spcBef>
              <a:buBlip>
                <a:blip r:embed="rId2"/>
              </a:buBlip>
              <a:defRPr sz="3450" i="0">
                <a:solidFill>
                  <a:srgbClr val="586770"/>
                </a:solidFill>
                <a:effectLst/>
                <a:latin typeface="Papyrus"/>
                <a:ea typeface="Papyrus"/>
                <a:cs typeface="Papyrus"/>
                <a:sym typeface="Papyrus"/>
              </a:defRPr>
            </a:pPr>
            <a:r>
              <a:t>The build of the application defined in the DockerFile behaves exactly the same wherever it runs. The Docker client communicates with the Docker daemon to create containers</a:t>
            </a:r>
          </a:p>
          <a:p>
            <a:pPr marL="0" indent="0" algn="ctr" defTabSz="315468">
              <a:lnSpc>
                <a:spcPct val="100000"/>
              </a:lnSpc>
              <a:spcBef>
                <a:spcPts val="0"/>
              </a:spcBef>
              <a:buSzTx/>
              <a:buNone/>
              <a:defRPr sz="2622" i="0">
                <a:solidFill>
                  <a:srgbClr val="586770"/>
                </a:solidFill>
                <a:effectLst/>
                <a:latin typeface="Papyrus"/>
                <a:ea typeface="Papyrus"/>
                <a:cs typeface="Papyrus"/>
                <a:sym typeface="Papyrus"/>
              </a:defRPr>
            </a:pPr>
            <a:endParaRPr/>
          </a:p>
          <a:p>
            <a:pPr marL="0" indent="0" algn="just" defTabSz="315468">
              <a:lnSpc>
                <a:spcPct val="100000"/>
              </a:lnSpc>
              <a:spcBef>
                <a:spcPts val="0"/>
              </a:spcBef>
              <a:buSzTx/>
              <a:buNone/>
              <a:defRPr sz="2760" i="0">
                <a:solidFill>
                  <a:srgbClr val="586770"/>
                </a:solidFill>
                <a:effectLst/>
                <a:latin typeface="Papyrus"/>
                <a:ea typeface="Papyrus"/>
                <a:cs typeface="Papyrus"/>
                <a:sym typeface="Papyrus"/>
              </a:defRPr>
            </a:pPr>
            <a:endParaRPr/>
          </a:p>
        </p:txBody>
      </p:sp>
      <p:pic>
        <p:nvPicPr>
          <p:cNvPr id="204" name="Image" descr="Image"/>
          <p:cNvPicPr>
            <a:picLocks noChangeAspect="1"/>
          </p:cNvPicPr>
          <p:nvPr/>
        </p:nvPicPr>
        <p:blipFill>
          <a:blip r:embed="rId3"/>
          <a:stretch>
            <a:fillRect/>
          </a:stretch>
        </p:blipFill>
        <p:spPr>
          <a:xfrm>
            <a:off x="1091026" y="4043480"/>
            <a:ext cx="7835708" cy="3564541"/>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Docker and Kubernetes integration"/>
          <p:cNvSpPr txBox="1">
            <a:spLocks noGrp="1"/>
          </p:cNvSpPr>
          <p:nvPr>
            <p:ph type="title"/>
          </p:nvPr>
        </p:nvSpPr>
        <p:spPr>
          <a:prstGeom prst="rect">
            <a:avLst/>
          </a:prstGeom>
        </p:spPr>
        <p:txBody>
          <a:bodyPr/>
          <a:lstStyle>
            <a:lvl1pPr defTabSz="767715">
              <a:defRPr sz="8742">
                <a:solidFill>
                  <a:srgbClr val="C79B47"/>
                </a:solidFill>
                <a:effectLst>
                  <a:outerShdw blurRad="11811" dist="11811" dir="16200000" rotWithShape="0">
                    <a:srgbClr val="000000">
                      <a:alpha val="50000"/>
                    </a:srgbClr>
                  </a:outerShdw>
                </a:effectLst>
                <a:latin typeface="Herculanum"/>
                <a:ea typeface="Herculanum"/>
                <a:cs typeface="Herculanum"/>
                <a:sym typeface="Herculanum"/>
              </a:defRPr>
            </a:lvl1pPr>
          </a:lstStyle>
          <a:p>
            <a:r>
              <a:t>Docker and Kubernetes integration</a:t>
            </a:r>
          </a:p>
        </p:txBody>
      </p:sp>
      <p:pic>
        <p:nvPicPr>
          <p:cNvPr id="207" name="Screen Shot 2020-11-22 at 12.42.41 PM.png" descr="Screen Shot 2020-11-22 at 12.42.41 PM.png"/>
          <p:cNvPicPr>
            <a:picLocks noChangeAspect="1"/>
          </p:cNvPicPr>
          <p:nvPr/>
        </p:nvPicPr>
        <p:blipFill>
          <a:blip r:embed="rId2"/>
          <a:stretch>
            <a:fillRect/>
          </a:stretch>
        </p:blipFill>
        <p:spPr>
          <a:xfrm>
            <a:off x="1474563" y="5997776"/>
            <a:ext cx="21279494" cy="5269969"/>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Working of Kubernetes"/>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Working of Kubernetes</a:t>
            </a:r>
          </a:p>
        </p:txBody>
      </p:sp>
      <p:sp>
        <p:nvSpPr>
          <p:cNvPr id="210" name="Step 3: Working of an application using Kubernetes"/>
          <p:cNvSpPr txBox="1">
            <a:spLocks noGrp="1"/>
          </p:cNvSpPr>
          <p:nvPr>
            <p:ph type="body" idx="1"/>
          </p:nvPr>
        </p:nvSpPr>
        <p:spPr>
          <a:xfrm>
            <a:off x="1091026" y="4043480"/>
            <a:ext cx="22083715" cy="8476575"/>
          </a:xfrm>
          <a:prstGeom prst="rect">
            <a:avLst/>
          </a:prstGeom>
        </p:spPr>
        <p:txBody>
          <a:bodyPr anchor="t"/>
          <a:lstStyle/>
          <a:p>
            <a:pPr marL="0" indent="0" algn="ctr" defTabSz="457200">
              <a:lnSpc>
                <a:spcPct val="100000"/>
              </a:lnSpc>
              <a:spcBef>
                <a:spcPts val="0"/>
              </a:spcBef>
              <a:buSzTx/>
              <a:buNone/>
              <a:defRPr sz="4000" i="0">
                <a:solidFill>
                  <a:srgbClr val="586770"/>
                </a:solidFill>
                <a:effectLst/>
                <a:latin typeface="Papyrus"/>
                <a:ea typeface="Papyrus"/>
                <a:cs typeface="Papyrus"/>
                <a:sym typeface="Papyrus"/>
              </a:defRPr>
            </a:pPr>
            <a:r>
              <a:t>Step 3: Working of an application using Kubernetes</a:t>
            </a:r>
          </a:p>
          <a:p>
            <a:pPr marL="0" lvl="2" indent="0" algn="ctr" defTabSz="457200">
              <a:lnSpc>
                <a:spcPct val="100000"/>
              </a:lnSpc>
              <a:spcBef>
                <a:spcPts val="0"/>
              </a:spcBef>
              <a:buSzTx/>
              <a:buNone/>
              <a:defRPr i="0">
                <a:solidFill>
                  <a:srgbClr val="586770"/>
                </a:solidFill>
                <a:effectLst/>
                <a:latin typeface="Papyrus"/>
                <a:ea typeface="Papyrus"/>
                <a:cs typeface="Papyrus"/>
                <a:sym typeface="Papyrus"/>
              </a:defRPr>
            </a:pPr>
            <a:endParaRPr/>
          </a:p>
          <a:p>
            <a:pPr marL="0" indent="0" algn="just" defTabSz="457200">
              <a:lnSpc>
                <a:spcPct val="100000"/>
              </a:lnSpc>
              <a:spcBef>
                <a:spcPts val="0"/>
              </a:spcBef>
              <a:buSzTx/>
              <a:buNone/>
              <a:defRPr i="0">
                <a:solidFill>
                  <a:srgbClr val="586770"/>
                </a:solidFill>
                <a:effectLst/>
                <a:latin typeface="Papyrus"/>
                <a:ea typeface="Papyrus"/>
                <a:cs typeface="Papyrus"/>
                <a:sym typeface="Papyrus"/>
              </a:defRPr>
            </a:pPr>
            <a:endParaRPr/>
          </a:p>
        </p:txBody>
      </p:sp>
      <p:pic>
        <p:nvPicPr>
          <p:cNvPr id="211" name="Screen Shot 2020-11-22 at 12.46.48 PM.png" descr="Screen Shot 2020-11-22 at 12.46.48 PM.png"/>
          <p:cNvPicPr>
            <a:picLocks noChangeAspect="1"/>
          </p:cNvPicPr>
          <p:nvPr/>
        </p:nvPicPr>
        <p:blipFill>
          <a:blip r:embed="rId2"/>
          <a:stretch>
            <a:fillRect/>
          </a:stretch>
        </p:blipFill>
        <p:spPr>
          <a:xfrm>
            <a:off x="4019678" y="5225281"/>
            <a:ext cx="15345793" cy="6339849"/>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Demostrating high scalability"/>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Demostrating high scalability</a:t>
            </a:r>
          </a:p>
        </p:txBody>
      </p:sp>
      <p:sp>
        <p:nvSpPr>
          <p:cNvPr id="214" name="Using “Apache JMeter”, perform load testing on “Foodie” application to measure load handling and performance metric of the system"/>
          <p:cNvSpPr txBox="1">
            <a:spLocks noGrp="1"/>
          </p:cNvSpPr>
          <p:nvPr>
            <p:ph type="body" idx="1"/>
          </p:nvPr>
        </p:nvSpPr>
        <p:spPr>
          <a:xfrm>
            <a:off x="1216637" y="4122977"/>
            <a:ext cx="21974745" cy="8314846"/>
          </a:xfrm>
          <a:prstGeom prst="rect">
            <a:avLst/>
          </a:prstGeom>
        </p:spPr>
        <p:txBody>
          <a:bodyPr anchor="t"/>
          <a:lstStyle>
            <a:lvl1pPr>
              <a:buBlip>
                <a:blip r:embed="rId2"/>
              </a:buBlip>
              <a:defRPr i="0">
                <a:solidFill>
                  <a:srgbClr val="586770"/>
                </a:solidFill>
                <a:latin typeface="Papyrus"/>
                <a:ea typeface="Papyrus"/>
                <a:cs typeface="Papyrus"/>
                <a:sym typeface="Papyrus"/>
              </a:defRPr>
            </a:lvl1pPr>
          </a:lstStyle>
          <a:p>
            <a:r>
              <a:t>Using “Apache JMeter”, perform load testing on “Foodie” application to measure load handling and performance metric of the system</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Future Scope"/>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Future Scope</a:t>
            </a:r>
          </a:p>
        </p:txBody>
      </p:sp>
      <p:sp>
        <p:nvSpPr>
          <p:cNvPr id="217" name="Implement other services to the “foodie” system.…"/>
          <p:cNvSpPr txBox="1">
            <a:spLocks noGrp="1"/>
          </p:cNvSpPr>
          <p:nvPr>
            <p:ph type="body" idx="1"/>
          </p:nvPr>
        </p:nvSpPr>
        <p:spPr>
          <a:xfrm>
            <a:off x="1239629" y="4414294"/>
            <a:ext cx="21917442" cy="8101014"/>
          </a:xfrm>
          <a:prstGeom prst="rect">
            <a:avLst/>
          </a:prstGeom>
        </p:spPr>
        <p:txBody>
          <a:bodyPr anchor="t"/>
          <a:lstStyle/>
          <a:p>
            <a:pPr>
              <a:buBlip>
                <a:blip r:embed="rId2"/>
              </a:buBlip>
              <a:defRPr i="0">
                <a:solidFill>
                  <a:srgbClr val="586770"/>
                </a:solidFill>
                <a:latin typeface="Papyrus"/>
                <a:ea typeface="Papyrus"/>
                <a:cs typeface="Papyrus"/>
                <a:sym typeface="Papyrus"/>
              </a:defRPr>
            </a:pPr>
            <a:r>
              <a:t>Implement other services to the “foodie” system.</a:t>
            </a:r>
          </a:p>
          <a:p>
            <a:pPr>
              <a:buBlip>
                <a:blip r:embed="rId2"/>
              </a:buBlip>
              <a:defRPr i="0">
                <a:solidFill>
                  <a:srgbClr val="586770"/>
                </a:solidFill>
                <a:latin typeface="Papyrus"/>
                <a:ea typeface="Papyrus"/>
                <a:cs typeface="Papyrus"/>
                <a:sym typeface="Papyrus"/>
              </a:defRPr>
            </a:pPr>
            <a:r>
              <a:t>Explore other features of Kubernetes</a:t>
            </a:r>
          </a:p>
          <a:p>
            <a:pPr>
              <a:buBlip>
                <a:blip r:embed="rId2"/>
              </a:buBlip>
              <a:defRPr i="0">
                <a:solidFill>
                  <a:srgbClr val="586770"/>
                </a:solidFill>
                <a:latin typeface="Papyrus"/>
                <a:ea typeface="Papyrus"/>
                <a:cs typeface="Papyrus"/>
                <a:sym typeface="Papyrus"/>
              </a:defRPr>
            </a:pPr>
            <a:r>
              <a:t>Implement automated deployment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References"/>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References </a:t>
            </a:r>
          </a:p>
        </p:txBody>
      </p:sp>
      <p:sp>
        <p:nvSpPr>
          <p:cNvPr id="220" name="R. Muddinagiri, S. Ambavane and S. Bayas, &quot;Self-Hosted Kubernetes: Deploying Docker Containers Locally With Minikube,&quot; 2019 International Conference on Innovative Trends and Advances in Engineering and Technology (ICITAET), SHEGAON, India, 2019, pp. 239-"/>
          <p:cNvSpPr txBox="1">
            <a:spLocks noGrp="1"/>
          </p:cNvSpPr>
          <p:nvPr>
            <p:ph type="body" idx="1"/>
          </p:nvPr>
        </p:nvSpPr>
        <p:spPr>
          <a:xfrm>
            <a:off x="1091026" y="4043480"/>
            <a:ext cx="22083715" cy="8476575"/>
          </a:xfrm>
          <a:prstGeom prst="rect">
            <a:avLst/>
          </a:prstGeom>
        </p:spPr>
        <p:txBody>
          <a:bodyPr anchor="t"/>
          <a:lstStyle/>
          <a:p>
            <a:pPr marL="580258" indent="-580258" algn="just" defTabSz="457200">
              <a:lnSpc>
                <a:spcPct val="100000"/>
              </a:lnSpc>
              <a:spcBef>
                <a:spcPts val="0"/>
              </a:spcBef>
              <a:buBlip>
                <a:blip r:embed="rId2"/>
              </a:buBlip>
              <a:defRPr sz="4000" i="0">
                <a:solidFill>
                  <a:srgbClr val="586770"/>
                </a:solidFill>
                <a:effectLst/>
                <a:latin typeface="Papyrus"/>
                <a:ea typeface="Papyrus"/>
                <a:cs typeface="Papyrus"/>
                <a:sym typeface="Papyrus"/>
              </a:defRPr>
            </a:pPr>
            <a:r>
              <a:t>R. Muddinagiri, S. Ambavane and S. Bayas, "Self-Hosted Kubernetes: Deploying Docker Containers Locally With Minikube," 2019 International Conference on Innovative Trends and Advances in Engineering and Technology (ICITAET), SHEGAON, India, 2019, pp. 239-243, doi: 10.1109/ICITAET47105.2019.9170208. , </a:t>
            </a:r>
            <a:r>
              <a:rPr u="sng">
                <a:hlinkClick r:id="rId3"/>
              </a:rPr>
              <a:t>https://ieeexplore.ieee.org/document/9170208</a:t>
            </a:r>
          </a:p>
          <a:p>
            <a:pPr marL="0" indent="0" algn="just" defTabSz="457200">
              <a:lnSpc>
                <a:spcPct val="100000"/>
              </a:lnSpc>
              <a:spcBef>
                <a:spcPts val="0"/>
              </a:spcBef>
              <a:buSzTx/>
              <a:buNone/>
              <a:defRPr sz="4000" i="0">
                <a:solidFill>
                  <a:srgbClr val="586770"/>
                </a:solidFill>
                <a:effectLst/>
                <a:latin typeface="Papyrus"/>
                <a:ea typeface="Papyrus"/>
                <a:cs typeface="Papyrus"/>
                <a:sym typeface="Papyrus"/>
              </a:defRPr>
            </a:pPr>
            <a:endParaRPr u="sng">
              <a:hlinkClick r:id="rId3"/>
            </a:endParaRPr>
          </a:p>
          <a:p>
            <a:pPr marL="580258" indent="-580258" algn="just" defTabSz="457200">
              <a:lnSpc>
                <a:spcPct val="100000"/>
              </a:lnSpc>
              <a:spcBef>
                <a:spcPts val="0"/>
              </a:spcBef>
              <a:buBlip>
                <a:blip r:embed="rId2"/>
              </a:buBlip>
              <a:defRPr sz="4000" i="0">
                <a:solidFill>
                  <a:srgbClr val="586770"/>
                </a:solidFill>
                <a:effectLst/>
                <a:latin typeface="Papyrus"/>
                <a:ea typeface="Papyrus"/>
                <a:cs typeface="Papyrus"/>
                <a:sym typeface="Papyrus"/>
              </a:defRPr>
            </a:pPr>
            <a:r>
              <a:t>J. Shah and D. Dubaria, "Building Modern Clouds: Using Docker, Kubernetes &amp; Google Cloud Platform," 2019 IEEE 9th Annual Computing and Communication Workshop and Conference (CCWC), Las Vegas, NV, USA, 2019, pp. 0184-0189, doi: 10.1109/CCWC.2019.8666479., </a:t>
            </a:r>
            <a:r>
              <a:rPr u="sng">
                <a:hlinkClick r:id="rId4"/>
              </a:rPr>
              <a:t>https://ieeexplore.ieee.org/document/8666479</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THANK YOU"/>
          <p:cNvSpPr txBox="1">
            <a:spLocks noGrp="1"/>
          </p:cNvSpPr>
          <p:nvPr>
            <p:ph type="title"/>
          </p:nvPr>
        </p:nvSpPr>
        <p:spPr>
          <a:prstGeom prst="rect">
            <a:avLst/>
          </a:prstGeom>
        </p:spPr>
        <p:txBody>
          <a:body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PRoblem StAtement"/>
          <p:cNvSpPr txBox="1">
            <a:spLocks noGrp="1"/>
          </p:cNvSpPr>
          <p:nvPr>
            <p:ph type="title"/>
          </p:nvPr>
        </p:nvSpPr>
        <p:spPr>
          <a:xfrm>
            <a:off x="2400300" y="1206500"/>
            <a:ext cx="19621500" cy="2324100"/>
          </a:xfrm>
          <a:prstGeom prst="rect">
            <a:avLst/>
          </a:prstGeom>
        </p:spPr>
        <p:txBody>
          <a:bodyPr/>
          <a:lstStyle>
            <a:lvl1pPr>
              <a:defRPr>
                <a:solidFill>
                  <a:srgbClr val="C79B47"/>
                </a:solidFill>
                <a:latin typeface="Herculanum"/>
                <a:ea typeface="Herculanum"/>
                <a:cs typeface="Herculanum"/>
                <a:sym typeface="Herculanum"/>
              </a:defRPr>
            </a:lvl1pPr>
          </a:lstStyle>
          <a:p>
            <a:r>
              <a:t>PRoblem StAtement</a:t>
            </a:r>
          </a:p>
        </p:txBody>
      </p:sp>
      <p:sp>
        <p:nvSpPr>
          <p:cNvPr id="174" name="Today’s web applications offer multiple services to meet the needs of the customer. For example, a customer interacts with login, search, payment, and delivery services to get a product home delivered from Amazon.in.…"/>
          <p:cNvSpPr txBox="1">
            <a:spLocks noGrp="1"/>
          </p:cNvSpPr>
          <p:nvPr>
            <p:ph type="body" idx="1"/>
          </p:nvPr>
        </p:nvSpPr>
        <p:spPr>
          <a:xfrm>
            <a:off x="1091026" y="4043480"/>
            <a:ext cx="22083715" cy="8476575"/>
          </a:xfrm>
          <a:prstGeom prst="rect">
            <a:avLst/>
          </a:prstGeom>
        </p:spPr>
        <p:txBody>
          <a:bodyPr anchor="t"/>
          <a:lstStyle/>
          <a:p>
            <a:pPr marL="0" indent="0" algn="just" defTabSz="457200">
              <a:lnSpc>
                <a:spcPct val="100000"/>
              </a:lnSpc>
              <a:spcBef>
                <a:spcPts val="0"/>
              </a:spcBef>
              <a:buSzTx/>
              <a:buNone/>
              <a:defRPr i="0">
                <a:solidFill>
                  <a:srgbClr val="586770"/>
                </a:solidFill>
                <a:effectLst/>
                <a:latin typeface="Papyrus"/>
                <a:ea typeface="Papyrus"/>
                <a:cs typeface="Papyrus"/>
                <a:sym typeface="Papyrus"/>
              </a:defRPr>
            </a:pPr>
            <a:r>
              <a:t>Today’s web applications offer multiple services to meet the needs of the customer. For example, a customer interacts with login, search, payment, and delivery services to get a product home delivered from Amazon.in. </a:t>
            </a:r>
          </a:p>
          <a:p>
            <a:pPr marL="0" indent="0" algn="just" defTabSz="457200">
              <a:lnSpc>
                <a:spcPct val="100000"/>
              </a:lnSpc>
              <a:spcBef>
                <a:spcPts val="0"/>
              </a:spcBef>
              <a:buSzTx/>
              <a:buNone/>
              <a:defRPr i="0">
                <a:solidFill>
                  <a:srgbClr val="586770"/>
                </a:solidFill>
                <a:effectLst/>
                <a:latin typeface="Papyrus"/>
                <a:ea typeface="Papyrus"/>
                <a:cs typeface="Papyrus"/>
                <a:sym typeface="Papyrus"/>
              </a:defRPr>
            </a:pPr>
            <a:endParaRPr/>
          </a:p>
          <a:p>
            <a:pPr marL="0" lvl="7" indent="0" algn="just" defTabSz="457200">
              <a:lnSpc>
                <a:spcPct val="100000"/>
              </a:lnSpc>
              <a:spcBef>
                <a:spcPts val="0"/>
              </a:spcBef>
              <a:buSzTx/>
              <a:buNone/>
              <a:defRPr sz="5000">
                <a:solidFill>
                  <a:srgbClr val="586770"/>
                </a:solidFill>
                <a:latin typeface="Papyrus"/>
                <a:ea typeface="Papyrus"/>
                <a:cs typeface="Papyrus"/>
                <a:sym typeface="Papyrus"/>
              </a:defRPr>
            </a:pPr>
            <a:r>
              <a:t>A traditional (web) application would have all the services as part of a monolithic architecture, where one application runs/supports all the services. But a monolithic architecture based application often breaks under a fluctuating user demand.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xisting Solu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Existing Solution</a:t>
            </a:r>
          </a:p>
        </p:txBody>
      </p:sp>
      <p:sp>
        <p:nvSpPr>
          <p:cNvPr id="177" name="Virtual machines are the present way to manage and deploy applications with monolithic architecture. Virtual Machines consume a lot of space, take a lot of time to load, consume resources heavily and are hard to maintain.…"/>
          <p:cNvSpPr txBox="1">
            <a:spLocks noGrp="1"/>
          </p:cNvSpPr>
          <p:nvPr>
            <p:ph type="body" idx="1"/>
          </p:nvPr>
        </p:nvSpPr>
        <p:spPr>
          <a:xfrm>
            <a:off x="1167226" y="4359349"/>
            <a:ext cx="22083715" cy="8160706"/>
          </a:xfrm>
          <a:prstGeom prst="rect">
            <a:avLst/>
          </a:prstGeom>
        </p:spPr>
        <p:txBody>
          <a:bodyPr anchor="t"/>
          <a:lstStyle/>
          <a:p>
            <a:pPr marL="0" lvl="4" indent="0" algn="just">
              <a:lnSpc>
                <a:spcPct val="100000"/>
              </a:lnSpc>
              <a:buSzTx/>
              <a:buNone/>
              <a:defRPr i="0">
                <a:solidFill>
                  <a:srgbClr val="586770"/>
                </a:solidFill>
                <a:latin typeface="Papyrus"/>
                <a:ea typeface="Papyrus"/>
                <a:cs typeface="Papyrus"/>
                <a:sym typeface="Papyrus"/>
              </a:defRPr>
            </a:pPr>
            <a:r>
              <a:rPr dirty="0"/>
              <a:t>Virtual machines are the present way to manage and deploy applications with monolithic architecture. Virtual Machines consume a lot of space, take a lot of time to load, consume resources heavily and are hard to maintain. </a:t>
            </a:r>
          </a:p>
          <a:p>
            <a:pPr marL="0" lvl="7" indent="0" algn="just" defTabSz="825500">
              <a:lnSpc>
                <a:spcPct val="100000"/>
              </a:lnSpc>
              <a:spcBef>
                <a:spcPts val="3900"/>
              </a:spcBef>
              <a:buSzTx/>
              <a:buNone/>
              <a:defRPr sz="5000">
                <a:solidFill>
                  <a:srgbClr val="586770"/>
                </a:solidFill>
                <a:effectLst>
                  <a:outerShdw blurRad="25400" dist="12700" dir="5400000" rotWithShape="0">
                    <a:srgbClr val="FFFFFF"/>
                  </a:outerShdw>
                </a:effectLst>
                <a:latin typeface="Papyrus"/>
                <a:ea typeface="Papyrus"/>
                <a:cs typeface="Papyrus"/>
                <a:sym typeface="Papyrus"/>
              </a:defRPr>
            </a:pPr>
            <a:r>
              <a:rPr dirty="0"/>
              <a:t>Managing virtual machines in case of a fluctuating user traffic is a resource intensive task. If an underlying server supporting a VM goes down, some one has to step in to recreate it in another working server.</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roposed Solu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Proposed Solution</a:t>
            </a:r>
          </a:p>
        </p:txBody>
      </p:sp>
      <p:sp>
        <p:nvSpPr>
          <p:cNvPr id="180" name="To solve this problem, a modern (web) application uses a micro-service architecture to decompose the business logic into discrete micro-services that are easy to deploy, maintain, and scale.…"/>
          <p:cNvSpPr txBox="1">
            <a:spLocks noGrp="1"/>
          </p:cNvSpPr>
          <p:nvPr>
            <p:ph type="body" idx="1"/>
          </p:nvPr>
        </p:nvSpPr>
        <p:spPr>
          <a:xfrm>
            <a:off x="1091026" y="4043480"/>
            <a:ext cx="22083715" cy="8476575"/>
          </a:xfrm>
          <a:prstGeom prst="rect">
            <a:avLst/>
          </a:prstGeom>
        </p:spPr>
        <p:txBody>
          <a:bodyPr anchor="t"/>
          <a:lstStyle>
            <a:lvl1pPr marL="0" indent="0" algn="just" defTabSz="457200">
              <a:lnSpc>
                <a:spcPct val="100000"/>
              </a:lnSpc>
              <a:spcBef>
                <a:spcPts val="0"/>
              </a:spcBef>
              <a:buSzTx/>
              <a:buNone/>
              <a:defRPr i="0">
                <a:solidFill>
                  <a:srgbClr val="586770"/>
                </a:solidFill>
                <a:latin typeface="Papyrus"/>
                <a:ea typeface="Papyrus"/>
                <a:cs typeface="Papyrus"/>
                <a:sym typeface="Papyrus"/>
              </a:defRPr>
            </a:lvl1pPr>
            <a:lvl2pPr marL="0" indent="0" algn="just" defTabSz="457200">
              <a:lnSpc>
                <a:spcPct val="100000"/>
              </a:lnSpc>
              <a:spcBef>
                <a:spcPts val="0"/>
              </a:spcBef>
              <a:buSzTx/>
              <a:buNone/>
              <a:defRPr i="0">
                <a:solidFill>
                  <a:srgbClr val="586770"/>
                </a:solidFill>
                <a:latin typeface="Papyrus"/>
                <a:ea typeface="Papyrus"/>
                <a:cs typeface="Papyrus"/>
                <a:sym typeface="Papyrus"/>
              </a:defRPr>
            </a:lvl2pPr>
          </a:lstStyle>
          <a:p>
            <a:pPr>
              <a:defRPr>
                <a:effectLst/>
              </a:defRPr>
            </a:pPr>
            <a:r>
              <a:t>To solve this problem, a modern (web) application uses a micro-service architecture to decompose the business logic into discrete micro-services that are easy to deploy, maintain, and scale. </a:t>
            </a:r>
          </a:p>
          <a:p>
            <a:pPr lvl="1">
              <a:defRPr>
                <a:effectLst/>
              </a:defRPr>
            </a:pPr>
            <a:r>
              <a:t>        Microservices are often containerised using platforms like Docker and are managed by an orchestration framework like Kubernetes. The aim of this project is to demonstrate high-scalability and fault-tolerance (to a certain extent) in micro-service oriented web-application.</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Proposed Solution"/>
          <p:cNvSpPr txBox="1">
            <a:spLocks noGrp="1"/>
          </p:cNvSpPr>
          <p:nvPr>
            <p:ph type="title"/>
          </p:nvPr>
        </p:nvSpPr>
        <p:spPr>
          <a:prstGeom prst="rect">
            <a:avLst/>
          </a:prstGeom>
        </p:spPr>
        <p:txBody>
          <a:bodyPr/>
          <a:lstStyle/>
          <a:p>
            <a:r>
              <a:t>Proposed Solution</a:t>
            </a:r>
          </a:p>
        </p:txBody>
      </p:sp>
      <p:pic>
        <p:nvPicPr>
          <p:cNvPr id="183" name="Screen Shot 2020-11-22 at 12.34.08 PM.png" descr="Screen Shot 2020-11-22 at 12.34.08 PM.png"/>
          <p:cNvPicPr>
            <a:picLocks noChangeAspect="1"/>
          </p:cNvPicPr>
          <p:nvPr/>
        </p:nvPicPr>
        <p:blipFill>
          <a:blip r:embed="rId2"/>
          <a:stretch>
            <a:fillRect/>
          </a:stretch>
        </p:blipFill>
        <p:spPr>
          <a:xfrm>
            <a:off x="1898285" y="4228753"/>
            <a:ext cx="20587430" cy="8103294"/>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LiteRAtuRe suRvey"/>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LiteRAtuRe suRvey</a:t>
            </a:r>
          </a:p>
        </p:txBody>
      </p:sp>
      <p:sp>
        <p:nvSpPr>
          <p:cNvPr id="186" name="BASE PAPER 1) Building Modern Clouds: Using Docker, Kubernetes and Google Cloud Platform…"/>
          <p:cNvSpPr txBox="1">
            <a:spLocks noGrp="1"/>
          </p:cNvSpPr>
          <p:nvPr>
            <p:ph type="body" idx="1"/>
          </p:nvPr>
        </p:nvSpPr>
        <p:spPr>
          <a:xfrm>
            <a:off x="1091026" y="4043480"/>
            <a:ext cx="22083715" cy="8476575"/>
          </a:xfrm>
          <a:prstGeom prst="rect">
            <a:avLst/>
          </a:prstGeom>
        </p:spPr>
        <p:txBody>
          <a:bodyPr anchor="t"/>
          <a:lstStyle/>
          <a:p>
            <a:pPr marL="0" indent="0" algn="ctr">
              <a:lnSpc>
                <a:spcPct val="100000"/>
              </a:lnSpc>
              <a:buSzTx/>
              <a:buNone/>
              <a:defRPr sz="5300" i="0">
                <a:solidFill>
                  <a:srgbClr val="586770"/>
                </a:solidFill>
                <a:latin typeface="Papyrus"/>
                <a:ea typeface="Papyrus"/>
                <a:cs typeface="Papyrus"/>
                <a:sym typeface="Papyrus"/>
              </a:defRPr>
            </a:pPr>
            <a:r>
              <a:t>BASE PAPER 1) Building Modern Clouds: Using Docker, Kubernetes and Google Cloud Platform</a:t>
            </a:r>
          </a:p>
          <a:p>
            <a:pPr marL="429391" indent="-429391" algn="just" defTabSz="457200">
              <a:lnSpc>
                <a:spcPct val="100000"/>
              </a:lnSpc>
              <a:spcBef>
                <a:spcPts val="0"/>
              </a:spcBef>
              <a:buBlip>
                <a:blip r:embed="rId2"/>
              </a:buBlip>
              <a:defRPr sz="4300" i="0">
                <a:solidFill>
                  <a:srgbClr val="586770"/>
                </a:solidFill>
                <a:effectLst/>
                <a:latin typeface="Papyrus"/>
                <a:ea typeface="Papyrus"/>
                <a:cs typeface="Papyrus"/>
                <a:sym typeface="Papyrus"/>
              </a:defRPr>
            </a:pPr>
            <a:r>
              <a:t>Development of a modern cloud infrastructure or DevOps implementation that both Docker and Kubernetes have revolutionised the era of software development and operations</a:t>
            </a:r>
          </a:p>
          <a:p>
            <a:pPr marL="429391" indent="-429391" algn="just" defTabSz="457200">
              <a:lnSpc>
                <a:spcPct val="100000"/>
              </a:lnSpc>
              <a:spcBef>
                <a:spcPts val="0"/>
              </a:spcBef>
              <a:buBlip>
                <a:blip r:embed="rId2"/>
              </a:buBlip>
              <a:defRPr sz="4300" i="0">
                <a:solidFill>
                  <a:srgbClr val="586770"/>
                </a:solidFill>
                <a:effectLst/>
                <a:latin typeface="Papyrus"/>
                <a:ea typeface="Papyrus"/>
                <a:cs typeface="Papyrus"/>
                <a:sym typeface="Papyrus"/>
              </a:defRPr>
            </a:pPr>
            <a:r>
              <a:t> Explains concepts like Docker containers and Kubernetes</a:t>
            </a:r>
          </a:p>
          <a:p>
            <a:pPr marL="429391" indent="-429391" algn="just" defTabSz="457200">
              <a:lnSpc>
                <a:spcPct val="100000"/>
              </a:lnSpc>
              <a:spcBef>
                <a:spcPts val="0"/>
              </a:spcBef>
              <a:buBlip>
                <a:blip r:embed="rId2"/>
              </a:buBlip>
              <a:defRPr sz="4300" i="0">
                <a:solidFill>
                  <a:srgbClr val="586770"/>
                </a:solidFill>
                <a:effectLst/>
                <a:latin typeface="Papyrus"/>
                <a:ea typeface="Papyrus"/>
                <a:cs typeface="Papyrus"/>
                <a:sym typeface="Papyrus"/>
              </a:defRPr>
            </a:pPr>
            <a:r>
              <a:t> Shows the working and implementation of Kubernetes platform </a:t>
            </a:r>
          </a:p>
          <a:p>
            <a:pPr marL="429391" indent="-429391" algn="just" defTabSz="457200">
              <a:lnSpc>
                <a:spcPct val="100000"/>
              </a:lnSpc>
              <a:spcBef>
                <a:spcPts val="0"/>
              </a:spcBef>
              <a:buBlip>
                <a:blip r:embed="rId2"/>
              </a:buBlip>
              <a:defRPr sz="4300" i="0">
                <a:solidFill>
                  <a:srgbClr val="586770"/>
                </a:solidFill>
                <a:effectLst/>
                <a:latin typeface="Papyrus"/>
                <a:ea typeface="Papyrus"/>
                <a:cs typeface="Papyrus"/>
                <a:sym typeface="Papyrus"/>
              </a:defRPr>
            </a:pPr>
            <a:r>
              <a:t>Hosts Wordpress using docker and Kubernetes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LiteRAtuRe suRvey"/>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LiteRAtuRe suRvey</a:t>
            </a:r>
          </a:p>
        </p:txBody>
      </p:sp>
      <p:sp>
        <p:nvSpPr>
          <p:cNvPr id="189" name="BASE PAPER 2) Self-hosted Kubernetes: Deploying  docker container locally with Minikube…"/>
          <p:cNvSpPr txBox="1">
            <a:spLocks noGrp="1"/>
          </p:cNvSpPr>
          <p:nvPr>
            <p:ph type="body" idx="1"/>
          </p:nvPr>
        </p:nvSpPr>
        <p:spPr>
          <a:xfrm>
            <a:off x="1091026" y="4043480"/>
            <a:ext cx="22083715" cy="8476575"/>
          </a:xfrm>
          <a:prstGeom prst="rect">
            <a:avLst/>
          </a:prstGeom>
        </p:spPr>
        <p:txBody>
          <a:bodyPr anchor="t"/>
          <a:lstStyle/>
          <a:p>
            <a:pPr marL="0" indent="0" algn="ctr" defTabSz="751205">
              <a:lnSpc>
                <a:spcPct val="100000"/>
              </a:lnSpc>
              <a:spcBef>
                <a:spcPts val="3500"/>
              </a:spcBef>
              <a:buSzTx/>
              <a:buNone/>
              <a:defRPr sz="4823" i="0">
                <a:solidFill>
                  <a:srgbClr val="586770"/>
                </a:solidFill>
                <a:effectLst>
                  <a:outerShdw blurRad="23114" dist="11557" dir="5400000" rotWithShape="0">
                    <a:srgbClr val="FFFFFF"/>
                  </a:outerShdw>
                </a:effectLst>
                <a:latin typeface="Papyrus"/>
                <a:ea typeface="Papyrus"/>
                <a:cs typeface="Papyrus"/>
                <a:sym typeface="Papyrus"/>
              </a:defRPr>
            </a:pPr>
            <a:r>
              <a:t>BASE PAPER 2) Self-hosted Kubernetes: Deploying  docker container locally with Minikube</a:t>
            </a:r>
          </a:p>
          <a:p>
            <a:pPr marL="454110" indent="-454110" algn="just" defTabSz="416052">
              <a:lnSpc>
                <a:spcPct val="100000"/>
              </a:lnSpc>
              <a:spcBef>
                <a:spcPts val="0"/>
              </a:spcBef>
              <a:buBlip>
                <a:blip r:embed="rId2"/>
              </a:buBlip>
              <a:defRPr sz="4368" i="0">
                <a:solidFill>
                  <a:srgbClr val="586770"/>
                </a:solidFill>
                <a:effectLst/>
                <a:latin typeface="Papyrus"/>
                <a:ea typeface="Papyrus"/>
                <a:cs typeface="Papyrus"/>
                <a:sym typeface="Papyrus"/>
              </a:defRPr>
            </a:pPr>
            <a:r>
              <a:t>Deploys the container orchestration tool Kubernetes on a local system with a Docker sample container.</a:t>
            </a:r>
          </a:p>
          <a:p>
            <a:pPr marL="454110" indent="-454110" algn="just" defTabSz="416052">
              <a:lnSpc>
                <a:spcPct val="100000"/>
              </a:lnSpc>
              <a:spcBef>
                <a:spcPts val="0"/>
              </a:spcBef>
              <a:buBlip>
                <a:blip r:embed="rId2"/>
              </a:buBlip>
              <a:defRPr sz="4368" i="0">
                <a:solidFill>
                  <a:srgbClr val="586770"/>
                </a:solidFill>
                <a:effectLst/>
                <a:latin typeface="Papyrus"/>
                <a:ea typeface="Papyrus"/>
                <a:cs typeface="Papyrus"/>
                <a:sym typeface="Papyrus"/>
              </a:defRPr>
            </a:pPr>
            <a:r>
              <a:t>Shows how the configurations and management needed for a Docker container is set successfully on the local system before it is deployed onto the cloud or on the premise. </a:t>
            </a:r>
          </a:p>
          <a:p>
            <a:pPr marL="454110" indent="-454110" algn="just" defTabSz="416052">
              <a:lnSpc>
                <a:spcPct val="100000"/>
              </a:lnSpc>
              <a:spcBef>
                <a:spcPts val="0"/>
              </a:spcBef>
              <a:buBlip>
                <a:blip r:embed="rId2"/>
              </a:buBlip>
              <a:defRPr sz="4368" i="0">
                <a:solidFill>
                  <a:srgbClr val="586770"/>
                </a:solidFill>
                <a:effectLst/>
                <a:latin typeface="Papyrus"/>
                <a:ea typeface="Papyrus"/>
                <a:cs typeface="Papyrus"/>
                <a:sym typeface="Papyrus"/>
              </a:defRPr>
            </a:pPr>
            <a:r>
              <a:t>Shows how on-premise deployment use case is very important in domains such as finance and healthcare where organisations hesitate to upload confidential information on to the cloud for security reasons but still require scaling of their applications.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mplementA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ImplementAtion</a:t>
            </a:r>
          </a:p>
        </p:txBody>
      </p:sp>
      <p:sp>
        <p:nvSpPr>
          <p:cNvPr id="192" name="STEP 1: Development of a Web Application…"/>
          <p:cNvSpPr txBox="1">
            <a:spLocks noGrp="1"/>
          </p:cNvSpPr>
          <p:nvPr>
            <p:ph type="body" idx="1"/>
          </p:nvPr>
        </p:nvSpPr>
        <p:spPr>
          <a:xfrm>
            <a:off x="1485376" y="4146762"/>
            <a:ext cx="22083715" cy="8476575"/>
          </a:xfrm>
          <a:prstGeom prst="rect">
            <a:avLst/>
          </a:prstGeom>
        </p:spPr>
        <p:txBody>
          <a:bodyPr anchor="t"/>
          <a:lstStyle/>
          <a:p>
            <a:pPr marL="0" indent="0" algn="ctr" defTabSz="384047">
              <a:lnSpc>
                <a:spcPct val="100000"/>
              </a:lnSpc>
              <a:spcBef>
                <a:spcPts val="0"/>
              </a:spcBef>
              <a:buSzTx/>
              <a:buNone/>
              <a:defRPr sz="4200" i="0">
                <a:solidFill>
                  <a:srgbClr val="586770"/>
                </a:solidFill>
                <a:effectLst/>
                <a:latin typeface="Papyrus"/>
                <a:ea typeface="Papyrus"/>
                <a:cs typeface="Papyrus"/>
                <a:sym typeface="Papyrus"/>
              </a:defRPr>
            </a:pPr>
            <a:r>
              <a:t>STEP 1: Development of a Web Application</a:t>
            </a:r>
          </a:p>
          <a:p>
            <a:pPr marL="487417" indent="-487417" algn="just" defTabSz="384047">
              <a:lnSpc>
                <a:spcPct val="100000"/>
              </a:lnSpc>
              <a:spcBef>
                <a:spcPts val="0"/>
              </a:spcBef>
              <a:buBlip>
                <a:blip r:embed="rId2"/>
              </a:buBlip>
              <a:defRPr sz="4200" i="0">
                <a:solidFill>
                  <a:srgbClr val="586770"/>
                </a:solidFill>
                <a:effectLst/>
                <a:latin typeface="Papyrus"/>
                <a:ea typeface="Papyrus"/>
                <a:cs typeface="Papyrus"/>
                <a:sym typeface="Papyrus"/>
              </a:defRPr>
            </a:pPr>
            <a:r>
              <a:t>Recipe System called ‘Foodie’ using react.js, node.js with restful API and MySql</a:t>
            </a:r>
          </a:p>
          <a:p>
            <a:pPr marL="487417" indent="-487417" algn="just" defTabSz="384047">
              <a:lnSpc>
                <a:spcPct val="100000"/>
              </a:lnSpc>
              <a:spcBef>
                <a:spcPts val="0"/>
              </a:spcBef>
              <a:buBlip>
                <a:blip r:embed="rId2"/>
              </a:buBlip>
              <a:defRPr sz="4200" i="0">
                <a:solidFill>
                  <a:srgbClr val="586770"/>
                </a:solidFill>
                <a:effectLst/>
                <a:latin typeface="Papyrus"/>
                <a:ea typeface="Papyrus"/>
                <a:cs typeface="Papyrus"/>
                <a:sym typeface="Papyrus"/>
              </a:defRPr>
            </a:pPr>
            <a:r>
              <a:t>Features like:</a:t>
            </a:r>
          </a:p>
          <a:p>
            <a:pPr marL="1052821" lvl="1"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Create account </a:t>
            </a:r>
          </a:p>
          <a:p>
            <a:pPr marL="1052821" lvl="1"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Login (token based authentication)</a:t>
            </a:r>
          </a:p>
          <a:p>
            <a:pPr marL="1052821" lvl="1"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Search for recipes based on ingredients</a:t>
            </a:r>
          </a:p>
          <a:p>
            <a:pPr marL="1052821" lvl="1"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Share recipes across platforms**</a:t>
            </a:r>
          </a:p>
          <a:p>
            <a:pPr marL="1052821" lvl="1"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Post and bookmark recipes**</a:t>
            </a:r>
          </a:p>
          <a:p>
            <a:pPr marL="487417"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endParaRPr/>
          </a:p>
          <a:p>
            <a:pPr marL="487417" indent="-487417" algn="just" defTabSz="384047">
              <a:lnSpc>
                <a:spcPct val="100000"/>
              </a:lnSpc>
              <a:spcBef>
                <a:spcPts val="0"/>
              </a:spcBef>
              <a:buSzPct val="100000"/>
              <a:buChar char="•"/>
              <a:defRPr sz="4200" i="0">
                <a:solidFill>
                  <a:srgbClr val="586770"/>
                </a:solidFill>
                <a:effectLst/>
                <a:latin typeface="Papyrus"/>
                <a:ea typeface="Papyrus"/>
                <a:cs typeface="Papyrus"/>
                <a:sym typeface="Papyrus"/>
              </a:defRPr>
            </a:pPr>
            <a:r>
              <a:t>* = Future scope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ImplementAtion"/>
          <p:cNvSpPr txBox="1">
            <a:spLocks noGrp="1"/>
          </p:cNvSpPr>
          <p:nvPr>
            <p:ph type="title"/>
          </p:nvPr>
        </p:nvSpPr>
        <p:spPr>
          <a:prstGeom prst="rect">
            <a:avLst/>
          </a:prstGeom>
        </p:spPr>
        <p:txBody>
          <a:bodyPr/>
          <a:lstStyle>
            <a:lvl1pPr>
              <a:defRPr>
                <a:solidFill>
                  <a:srgbClr val="C79B47"/>
                </a:solidFill>
                <a:latin typeface="Herculanum"/>
                <a:ea typeface="Herculanum"/>
                <a:cs typeface="Herculanum"/>
                <a:sym typeface="Herculanum"/>
              </a:defRPr>
            </a:lvl1pPr>
          </a:lstStyle>
          <a:p>
            <a:r>
              <a:t>ImplementAtion</a:t>
            </a:r>
          </a:p>
        </p:txBody>
      </p:sp>
      <p:grpSp>
        <p:nvGrpSpPr>
          <p:cNvPr id="197" name="Image Gallery"/>
          <p:cNvGrpSpPr/>
          <p:nvPr/>
        </p:nvGrpSpPr>
        <p:grpSpPr>
          <a:xfrm>
            <a:off x="5998847" y="3919351"/>
            <a:ext cx="12399006" cy="9310464"/>
            <a:chOff x="0" y="0"/>
            <a:chExt cx="12399005" cy="9310463"/>
          </a:xfrm>
        </p:grpSpPr>
        <p:pic>
          <p:nvPicPr>
            <p:cNvPr id="195" name="Screenshot 2021-03-18 at 10.42.37 AM.png" descr="Screenshot 2021-03-18 at 10.42.37 AM.png"/>
            <p:cNvPicPr>
              <a:picLocks noChangeAspect="1"/>
            </p:cNvPicPr>
            <p:nvPr/>
          </p:nvPicPr>
          <p:blipFill>
            <a:blip r:embed="rId2"/>
            <a:srcRect l="796" r="796"/>
            <a:stretch>
              <a:fillRect/>
            </a:stretch>
          </p:blipFill>
          <p:spPr>
            <a:xfrm>
              <a:off x="0" y="0"/>
              <a:ext cx="12399006" cy="8722098"/>
            </a:xfrm>
            <a:prstGeom prst="rect">
              <a:avLst/>
            </a:prstGeom>
            <a:ln w="12700" cap="flat">
              <a:noFill/>
              <a:miter lim="400000"/>
            </a:ln>
            <a:effectLst/>
          </p:spPr>
        </p:pic>
        <p:sp>
          <p:nvSpPr>
            <p:cNvPr id="196" name="LOGIN SYSTEM"/>
            <p:cNvSpPr/>
            <p:nvPr/>
          </p:nvSpPr>
          <p:spPr>
            <a:xfrm>
              <a:off x="0" y="8798297"/>
              <a:ext cx="12399006" cy="5121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t">
              <a:noAutofit/>
            </a:bodyPr>
            <a:lstStyle/>
            <a:p>
              <a:r>
                <a:rPr>
                  <a:latin typeface="Herculanum"/>
                  <a:ea typeface="Herculanum"/>
                  <a:cs typeface="Herculanum"/>
                  <a:sym typeface="Herculanum"/>
                </a:rPr>
                <a:t>LOGIN</a:t>
              </a:r>
              <a:r>
                <a:t> </a:t>
              </a:r>
              <a:r>
                <a:rPr>
                  <a:latin typeface="Herculanum"/>
                  <a:ea typeface="Herculanum"/>
                  <a:cs typeface="Herculanum"/>
                  <a:sym typeface="Herculanum"/>
                </a:rPr>
                <a:t>SYSTEM</a:t>
              </a:r>
            </a:p>
          </p:txBody>
        </p:sp>
      </p:gr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781</Words>
  <Application>Microsoft Macintosh PowerPoint</Application>
  <PresentationFormat>Custom</PresentationFormat>
  <Paragraphs>60</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Helvetica Neue</vt:lpstr>
      <vt:lpstr>Helvetica Neue Medium</vt:lpstr>
      <vt:lpstr>Herculanum</vt:lpstr>
      <vt:lpstr>Hoefler Text</vt:lpstr>
      <vt:lpstr>Palatino</vt:lpstr>
      <vt:lpstr>Papyrus</vt:lpstr>
      <vt:lpstr>21_BasicWhite</vt:lpstr>
      <vt:lpstr>Demonstrating high-scalability using  Kubernetes Domain: Distributed Systems and Cloud Computing</vt:lpstr>
      <vt:lpstr>PRoblem StAtement</vt:lpstr>
      <vt:lpstr>Existing Solution</vt:lpstr>
      <vt:lpstr>Proposed Solution</vt:lpstr>
      <vt:lpstr>Proposed Solution</vt:lpstr>
      <vt:lpstr>LiteRAtuRe suRvey</vt:lpstr>
      <vt:lpstr>LiteRAtuRe suRvey</vt:lpstr>
      <vt:lpstr>ImplementAtion</vt:lpstr>
      <vt:lpstr>ImplementAtion</vt:lpstr>
      <vt:lpstr>ImplementAtion</vt:lpstr>
      <vt:lpstr>ImplementAtion</vt:lpstr>
      <vt:lpstr>Docker and Kubernetes integration</vt:lpstr>
      <vt:lpstr>Working of Kubernetes</vt:lpstr>
      <vt:lpstr>Demostrating high scalability</vt:lpstr>
      <vt:lpstr>Future Scope</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Demonstrating high-scalability using  Kubernetes Domain: Distributed Systems and Cloud Computing</dc:title>
  <cp:lastModifiedBy>KHAZIELAKHA SANA SIMRAN</cp:lastModifiedBy>
  <cp:revision>1</cp:revision>
  <dcterms:modified xsi:type="dcterms:W3CDTF">2021-03-18T14:14:17Z</dcterms:modified>
</cp:coreProperties>
</file>